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8A90"/>
    <a:srgbClr val="DEECEF"/>
    <a:srgbClr val="FFFFFF"/>
    <a:srgbClr val="A43437"/>
    <a:srgbClr val="9B9B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D7F3E3-595B-41AF-8A9D-56ECDCD125EF}" v="83" dt="2025-10-06T11:31:34.882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31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8BBC9-4425-491F-9542-BEC2C5154876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37DA0-0A47-440F-A8A6-B9171A862E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831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8BBC9-4425-491F-9542-BEC2C5154876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37DA0-0A47-440F-A8A6-B9171A862E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673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8BBC9-4425-491F-9542-BEC2C5154876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37DA0-0A47-440F-A8A6-B9171A862E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879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8BBC9-4425-491F-9542-BEC2C5154876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37DA0-0A47-440F-A8A6-B9171A862E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261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8BBC9-4425-491F-9542-BEC2C5154876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37DA0-0A47-440F-A8A6-B9171A862E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35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8BBC9-4425-491F-9542-BEC2C5154876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37DA0-0A47-440F-A8A6-B9171A862E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179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8BBC9-4425-491F-9542-BEC2C5154876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37DA0-0A47-440F-A8A6-B9171A862E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839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8BBC9-4425-491F-9542-BEC2C5154876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37DA0-0A47-440F-A8A6-B9171A862E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698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8BBC9-4425-491F-9542-BEC2C5154876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37DA0-0A47-440F-A8A6-B9171A862E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0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8BBC9-4425-491F-9542-BEC2C5154876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37DA0-0A47-440F-A8A6-B9171A862E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937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8BBC9-4425-491F-9542-BEC2C5154876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37DA0-0A47-440F-A8A6-B9171A862E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890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A8BBC9-4425-491F-9542-BEC2C5154876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37DA0-0A47-440F-A8A6-B9171A862E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407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D8D9E10E-E27B-E591-F1EE-222B523BE6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 rot="10800000">
            <a:off x="4456677" y="7916448"/>
            <a:ext cx="2401321" cy="19895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474041F-1028-2956-0355-865F3A4467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>
            <a:off x="1" y="0"/>
            <a:ext cx="2430048" cy="20133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4345BB6-A090-42E6-9CEA-DAF445602499}"/>
              </a:ext>
            </a:extLst>
          </p:cNvPr>
          <p:cNvSpPr/>
          <p:nvPr/>
        </p:nvSpPr>
        <p:spPr>
          <a:xfrm>
            <a:off x="244258" y="262707"/>
            <a:ext cx="6369484" cy="93805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20" name="Picture 19" descr="A white blue yellow and orange intertwined knot&#10;&#10;AI-generated content may be incorrect.">
            <a:extLst>
              <a:ext uri="{FF2B5EF4-FFF2-40B4-BE49-F238E27FC236}">
                <a16:creationId xmlns:a16="http://schemas.microsoft.com/office/drawing/2014/main" id="{1972CF66-B05F-5CC7-EACF-2A11D5ACFB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78" y="9019310"/>
            <a:ext cx="534640" cy="52248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F7C3198-CB18-08B2-94E0-6723BAA1FAA4}"/>
              </a:ext>
            </a:extLst>
          </p:cNvPr>
          <p:cNvSpPr txBox="1"/>
          <p:nvPr/>
        </p:nvSpPr>
        <p:spPr>
          <a:xfrm>
            <a:off x="836718" y="8911223"/>
            <a:ext cx="141796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0" spc="100" baseline="0" noProof="0" dirty="0">
                <a:latin typeface="Century Gothic" panose="020B0502020202020204" pitchFamily="34" charset="0"/>
              </a:rPr>
              <a:t>Exceptional </a:t>
            </a:r>
          </a:p>
          <a:p>
            <a:r>
              <a:rPr lang="en-GB" sz="1400" b="0" spc="100" baseline="0" noProof="0" dirty="0">
                <a:latin typeface="Century Gothic" panose="020B0502020202020204" pitchFamily="34" charset="0"/>
              </a:rPr>
              <a:t>Educational </a:t>
            </a:r>
          </a:p>
          <a:p>
            <a:r>
              <a:rPr lang="en-GB" sz="1400" b="0" spc="100" baseline="0" noProof="0" dirty="0">
                <a:latin typeface="Century Gothic" panose="020B0502020202020204" pitchFamily="34" charset="0"/>
              </a:rPr>
              <a:t>Experience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4584A6B-1A55-A9A7-6EFB-FC6E368141C2}"/>
              </a:ext>
            </a:extLst>
          </p:cNvPr>
          <p:cNvSpPr/>
          <p:nvPr/>
        </p:nvSpPr>
        <p:spPr>
          <a:xfrm>
            <a:off x="663325" y="364201"/>
            <a:ext cx="5525611" cy="68041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AA2AE">
                  <a:shade val="51000"/>
                  <a:satMod val="130000"/>
                </a:srgbClr>
              </a:gs>
              <a:gs pos="80000">
                <a:srgbClr val="5AA2AE">
                  <a:shade val="93000"/>
                  <a:satMod val="130000"/>
                </a:srgbClr>
              </a:gs>
              <a:gs pos="100000">
                <a:srgbClr val="5AA2AE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5AA2AE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1440" tIns="45720" rIns="91440" bIns="45720" rtlCol="0" anchor="ctr"/>
          <a:lstStyle/>
          <a:p>
            <a:pPr algn="ctr" defTabSz="914400">
              <a:defRPr/>
            </a:pPr>
            <a:r>
              <a:rPr lang="en-US" sz="3200" b="1" kern="0" noProof="0" dirty="0">
                <a:solidFill>
                  <a:prstClr val="white"/>
                </a:solidFill>
                <a:latin typeface="Century Gothic" panose="020F0302020204030204"/>
              </a:rPr>
              <a:t>Foundation </a:t>
            </a:r>
            <a:r>
              <a:rPr lang="en-US" sz="3200" b="1" kern="0" noProof="0" dirty="0" err="1">
                <a:solidFill>
                  <a:prstClr val="white"/>
                </a:solidFill>
                <a:latin typeface="Century Gothic" panose="020F0302020204030204"/>
              </a:rPr>
              <a:t>Revisio</a:t>
            </a:r>
            <a:r>
              <a:rPr lang="en-US" sz="3200" b="1" kern="0" dirty="0">
                <a:solidFill>
                  <a:prstClr val="white"/>
                </a:solidFill>
                <a:latin typeface="Century Gothic" panose="020F0302020204030204"/>
              </a:rPr>
              <a:t>n List</a:t>
            </a:r>
            <a:endParaRPr lang="en-GB" sz="1400" dirty="0">
              <a:solidFill>
                <a:prstClr val="white"/>
              </a:solidFill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3A523BEC-5702-5620-5CA7-4E3977B4D0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416713"/>
              </p:ext>
            </p:extLst>
          </p:nvPr>
        </p:nvGraphicFramePr>
        <p:xfrm>
          <a:off x="393154" y="2730906"/>
          <a:ext cx="6082802" cy="2082369"/>
        </p:xfrm>
        <a:graphic>
          <a:graphicData uri="http://schemas.openxmlformats.org/drawingml/2006/table">
            <a:tbl>
              <a:tblPr firstRow="1" firstCol="1"/>
              <a:tblGrid>
                <a:gridCol w="1244979">
                  <a:extLst>
                    <a:ext uri="{9D8B030D-6E8A-4147-A177-3AD203B41FA5}">
                      <a16:colId xmlns:a16="http://schemas.microsoft.com/office/drawing/2014/main" val="3697290696"/>
                    </a:ext>
                  </a:extLst>
                </a:gridCol>
                <a:gridCol w="4837823">
                  <a:extLst>
                    <a:ext uri="{9D8B030D-6E8A-4147-A177-3AD203B41FA5}">
                      <a16:colId xmlns:a16="http://schemas.microsoft.com/office/drawing/2014/main" val="3891984041"/>
                    </a:ext>
                  </a:extLst>
                </a:gridCol>
              </a:tblGrid>
              <a:tr h="309454">
                <a:tc gridSpan="2"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algn="ctr">
                        <a:lnSpc>
                          <a:spcPct val="116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400" noProof="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MS Mincho"/>
                          <a:cs typeface="Arial"/>
                        </a:rPr>
                        <a:t>How to use the revision list</a:t>
                      </a:r>
                      <a:endParaRPr lang="en-GB" sz="140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 hMerge="1"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endParaRPr dirty="0"/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705814"/>
                  </a:ext>
                </a:extLst>
              </a:tr>
              <a:tr h="40131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marL="0" indent="0">
                        <a:buNone/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RAG rate each of the topics on the revision list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370053"/>
                  </a:ext>
                </a:extLst>
              </a:tr>
              <a:tr h="40131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marL="0" indent="0">
                        <a:buNone/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Use </a:t>
                      </a:r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Sparx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Maths Independent Learning to improve any Ambers/Reds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293517"/>
                  </a:ext>
                </a:extLst>
              </a:tr>
              <a:tr h="40131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marL="0" indent="0">
                        <a:buNone/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When you have secured the skills on </a:t>
                      </a:r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Sparx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maths, you can update the revision lists as “Green” for this topic. 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404097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3883EEE-EF3A-DF7A-43F0-44D177A0F1A7}"/>
              </a:ext>
            </a:extLst>
          </p:cNvPr>
          <p:cNvSpPr txBox="1"/>
          <p:nvPr/>
        </p:nvSpPr>
        <p:spPr>
          <a:xfrm>
            <a:off x="488516" y="1223407"/>
            <a:ext cx="5987440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Century Gothic" panose="020B0502020202020204" pitchFamily="34" charset="0"/>
              </a:rPr>
              <a:t>The skills which are stated in this booklet </a:t>
            </a:r>
            <a:r>
              <a:rPr lang="en-GB" sz="1800" b="1" u="sng" dirty="0">
                <a:latin typeface="Century Gothic" panose="020B0502020202020204" pitchFamily="34" charset="0"/>
              </a:rPr>
              <a:t>will</a:t>
            </a:r>
            <a:r>
              <a:rPr lang="en-GB" sz="1800" dirty="0">
                <a:latin typeface="Century Gothic" panose="020B0502020202020204" pitchFamily="34" charset="0"/>
              </a:rPr>
              <a:t> be in your assessment.</a:t>
            </a:r>
          </a:p>
          <a:p>
            <a:pPr algn="ctr"/>
            <a:endParaRPr lang="en-GB" sz="1800" dirty="0">
              <a:latin typeface="Century Gothic" panose="020B0502020202020204" pitchFamily="34" charset="0"/>
            </a:endParaRPr>
          </a:p>
          <a:p>
            <a:pPr algn="ctr"/>
            <a:r>
              <a:rPr lang="en-GB" sz="1800" dirty="0">
                <a:latin typeface="Century Gothic" panose="020B0502020202020204" pitchFamily="34" charset="0"/>
              </a:rPr>
              <a:t>We are telling you what they are because we </a:t>
            </a:r>
            <a:r>
              <a:rPr lang="en-GB" sz="1800" b="1" u="sng" dirty="0">
                <a:latin typeface="Century Gothic" panose="020B0502020202020204" pitchFamily="34" charset="0"/>
              </a:rPr>
              <a:t>want</a:t>
            </a:r>
            <a:r>
              <a:rPr lang="en-GB" sz="1800" dirty="0">
                <a:latin typeface="Century Gothic" panose="020B0502020202020204" pitchFamily="34" charset="0"/>
              </a:rPr>
              <a:t> you to secure these skills!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C9F7680-14BA-5C84-0E95-8E5D8B06CE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4930675"/>
              </p:ext>
            </p:extLst>
          </p:nvPr>
        </p:nvGraphicFramePr>
        <p:xfrm>
          <a:off x="384729" y="5092726"/>
          <a:ext cx="6082802" cy="3814654"/>
        </p:xfrm>
        <a:graphic>
          <a:graphicData uri="http://schemas.openxmlformats.org/drawingml/2006/table">
            <a:tbl>
              <a:tblPr firstRow="1" firstCol="1"/>
              <a:tblGrid>
                <a:gridCol w="1244979">
                  <a:extLst>
                    <a:ext uri="{9D8B030D-6E8A-4147-A177-3AD203B41FA5}">
                      <a16:colId xmlns:a16="http://schemas.microsoft.com/office/drawing/2014/main" val="3697290696"/>
                    </a:ext>
                  </a:extLst>
                </a:gridCol>
                <a:gridCol w="4837823">
                  <a:extLst>
                    <a:ext uri="{9D8B030D-6E8A-4147-A177-3AD203B41FA5}">
                      <a16:colId xmlns:a16="http://schemas.microsoft.com/office/drawing/2014/main" val="3891984041"/>
                    </a:ext>
                  </a:extLst>
                </a:gridCol>
              </a:tblGrid>
              <a:tr h="309454">
                <a:tc gridSpan="2"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algn="ctr">
                        <a:lnSpc>
                          <a:spcPct val="116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400" noProof="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MS Mincho"/>
                          <a:cs typeface="Arial"/>
                        </a:rPr>
                        <a:t>How to Interpret the </a:t>
                      </a:r>
                      <a:r>
                        <a:rPr lang="en-GB" sz="1400" noProof="0" dirty="0" err="1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MS Mincho"/>
                          <a:cs typeface="Arial"/>
                        </a:rPr>
                        <a:t>Sparx</a:t>
                      </a:r>
                      <a:r>
                        <a:rPr lang="en-GB" sz="1400" noProof="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MS Mincho"/>
                          <a:cs typeface="Arial"/>
                        </a:rPr>
                        <a:t> Codes</a:t>
                      </a:r>
                      <a:endParaRPr lang="en-GB" sz="140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 hMerge="1"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endParaRPr dirty="0"/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705814"/>
                  </a:ext>
                </a:extLst>
              </a:tr>
              <a:tr h="40131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the code starts with the letter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U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 then it is from the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GCSE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curriculum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370053"/>
                  </a:ext>
                </a:extLst>
              </a:tr>
              <a:tr h="40131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the code starts with the letter 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 then it is from the 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KS3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curriculum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293517"/>
                  </a:ext>
                </a:extLst>
              </a:tr>
              <a:tr h="40131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the code starts with 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 it is from the 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fundamentals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curriculum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404097"/>
                  </a:ext>
                </a:extLst>
              </a:tr>
              <a:tr h="40131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Century Gothic" panose="020B0502020202020204" pitchFamily="34" charset="0"/>
                        </a:rPr>
                        <a:t>Adjust “your curriculum” to match the codes.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9379148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90F90561-30D1-DDDF-EAE2-4E5BCF68AF7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9422"/>
          <a:stretch/>
        </p:blipFill>
        <p:spPr>
          <a:xfrm>
            <a:off x="1743566" y="7606590"/>
            <a:ext cx="4277716" cy="1091767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31824639-011B-928F-51F6-B4FB2700ED01}"/>
              </a:ext>
            </a:extLst>
          </p:cNvPr>
          <p:cNvSpPr/>
          <p:nvPr/>
        </p:nvSpPr>
        <p:spPr>
          <a:xfrm>
            <a:off x="3748414" y="8077119"/>
            <a:ext cx="2272868" cy="64107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581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2F062E-21E1-84E5-F793-9464DEEEE3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08F5CD64-A74E-F66A-83F1-2A8F87A950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 rot="10800000">
            <a:off x="4456677" y="7916448"/>
            <a:ext cx="2401321" cy="19895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16F7ACA-08F2-402F-5891-686272DF4A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>
            <a:off x="1" y="0"/>
            <a:ext cx="2430048" cy="20133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30DFEF7-13F2-12C0-4BB7-7FF9B225B705}"/>
              </a:ext>
            </a:extLst>
          </p:cNvPr>
          <p:cNvSpPr/>
          <p:nvPr/>
        </p:nvSpPr>
        <p:spPr>
          <a:xfrm>
            <a:off x="244258" y="262707"/>
            <a:ext cx="6369484" cy="93805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D3F0025-1262-2293-F60E-34C0C6417B86}"/>
              </a:ext>
            </a:extLst>
          </p:cNvPr>
          <p:cNvSpPr/>
          <p:nvPr/>
        </p:nvSpPr>
        <p:spPr>
          <a:xfrm>
            <a:off x="663325" y="364201"/>
            <a:ext cx="5525611" cy="68041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AA2AE">
                  <a:shade val="51000"/>
                  <a:satMod val="130000"/>
                </a:srgbClr>
              </a:gs>
              <a:gs pos="80000">
                <a:srgbClr val="5AA2AE">
                  <a:shade val="93000"/>
                  <a:satMod val="130000"/>
                </a:srgbClr>
              </a:gs>
              <a:gs pos="100000">
                <a:srgbClr val="5AA2AE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5AA2AE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1440" tIns="45720" rIns="91440" bIns="45720" rtlCol="0" anchor="ctr"/>
          <a:lstStyle/>
          <a:p>
            <a:pPr algn="ctr" defTabSz="914400">
              <a:defRPr/>
            </a:pPr>
            <a:r>
              <a:rPr lang="en-US" sz="3200" b="1" kern="0" noProof="0" dirty="0">
                <a:solidFill>
                  <a:prstClr val="white"/>
                </a:solidFill>
                <a:latin typeface="Century Gothic" panose="020F0302020204030204"/>
              </a:rPr>
              <a:t>Paper 1 Non-Calculator</a:t>
            </a:r>
            <a:endParaRPr lang="en-GB" sz="1400" dirty="0">
              <a:solidFill>
                <a:prstClr val="white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F27B11D-2D3B-5B02-1250-53ED48D348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3335253"/>
              </p:ext>
            </p:extLst>
          </p:nvPr>
        </p:nvGraphicFramePr>
        <p:xfrm>
          <a:off x="302078" y="1152705"/>
          <a:ext cx="6149523" cy="8389084"/>
        </p:xfrm>
        <a:graphic>
          <a:graphicData uri="http://schemas.openxmlformats.org/drawingml/2006/table">
            <a:tbl>
              <a:tblPr firstRow="1" firstCol="1"/>
              <a:tblGrid>
                <a:gridCol w="942522">
                  <a:extLst>
                    <a:ext uri="{9D8B030D-6E8A-4147-A177-3AD203B41FA5}">
                      <a16:colId xmlns:a16="http://schemas.microsoft.com/office/drawing/2014/main" val="3697290696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3891984041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970481152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3221147229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2574494819"/>
                    </a:ext>
                  </a:extLst>
                </a:gridCol>
              </a:tblGrid>
              <a:tr h="50197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algn="ctr">
                        <a:lnSpc>
                          <a:spcPct val="116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400" noProof="0" dirty="0" err="1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MS Mincho"/>
                          <a:cs typeface="Arial"/>
                        </a:rPr>
                        <a:t>Sparx</a:t>
                      </a:r>
                      <a:r>
                        <a:rPr lang="en-GB" sz="1400" noProof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MS Mincho"/>
                          <a:cs typeface="Arial"/>
                        </a:rPr>
                        <a:t> Code</a:t>
                      </a:r>
                      <a:endParaRPr lang="en-GB" sz="1400" noProof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400" noProof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Topic Area</a:t>
                      </a:r>
                      <a:endParaRPr lang="en-GB" sz="140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70581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U105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Simplifying expressions by collecting like terms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370053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U888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Converting between fractions, decimals and percentages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29351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U388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Converting units of length, mass and capacity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40409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U751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the lowest common multiple (LCM)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40074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U447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Understanding, measuring and drawing angles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80528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U981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Interpreting frequency tables and two-way tables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52956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U363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Drawing bar charts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091563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U557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Interpreting bar charts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315341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U121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Line and shape properties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811915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U719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Properties of 3D shapes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84606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U613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Using algebraic notation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676885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U755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Solving equations with one step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961539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U480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Rounding integers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7734091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U225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Estimating calculations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701352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U736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Adding and subtracting fractions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026806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U881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fractions of amounts without a calculator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266965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U902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Reading, converting and calculating with time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581979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M175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Function machines with numbers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03658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U257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Drawing and interpreting scale diagrams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24307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U293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Using a written method to multiply decimals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3446279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U628, U826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Angles in triangles, Angles on parallel lines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6111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U721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Solving direct proportion word problems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342475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U200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Drawing stem-and-leaf diagrams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191649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U250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the HCF and LCM using prime factor decomposition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3343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U683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Probabilities of mutually exclusive events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68362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U510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Writing probabilities as fractions, decimals and percentages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835335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U989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Plotting graphs of quadratic functions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20706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U667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Interpreting graphs of quadratic functions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3443190"/>
                  </a:ext>
                </a:extLst>
              </a:tr>
              <a:tr h="39911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U881, U577, U687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Fractions of amounts, Sharing amounts in a ratio, Writing and simplifying ratios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53239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U687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Writing and simplifying ratios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168951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U290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Adding and subtracting numbers in standard form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991805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U427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Angles in polygons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283664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U315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equations of straight line graphs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3558179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U564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Multiplying column vectors by a scalar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00752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9288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F2B78-B5F3-95DA-E2F1-D0A05E685C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ABB22486-FA59-B468-BE88-09DAB1F616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 rot="10800000">
            <a:off x="4456677" y="7916448"/>
            <a:ext cx="2401321" cy="19895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E106834-A65C-AEBC-DEA2-E1E1CA56E0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>
            <a:off x="1" y="0"/>
            <a:ext cx="2430048" cy="20133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4FE5AE-BE2C-C0F7-F981-4F0D9E4F9180}"/>
              </a:ext>
            </a:extLst>
          </p:cNvPr>
          <p:cNvSpPr/>
          <p:nvPr/>
        </p:nvSpPr>
        <p:spPr>
          <a:xfrm>
            <a:off x="244258" y="262707"/>
            <a:ext cx="6369484" cy="93805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4893132-E5AE-3E6C-3427-4B6DC2999C00}"/>
              </a:ext>
            </a:extLst>
          </p:cNvPr>
          <p:cNvSpPr/>
          <p:nvPr/>
        </p:nvSpPr>
        <p:spPr>
          <a:xfrm>
            <a:off x="663325" y="364201"/>
            <a:ext cx="5525611" cy="68041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AA2AE">
                  <a:shade val="51000"/>
                  <a:satMod val="130000"/>
                </a:srgbClr>
              </a:gs>
              <a:gs pos="80000">
                <a:srgbClr val="5AA2AE">
                  <a:shade val="93000"/>
                  <a:satMod val="130000"/>
                </a:srgbClr>
              </a:gs>
              <a:gs pos="100000">
                <a:srgbClr val="5AA2AE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5AA2AE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1440" tIns="45720" rIns="91440" bIns="45720" rtlCol="0" anchor="ctr"/>
          <a:lstStyle/>
          <a:p>
            <a:pPr algn="ctr" defTabSz="914400">
              <a:defRPr/>
            </a:pPr>
            <a:r>
              <a:rPr lang="en-US" sz="3200" b="1" kern="0" noProof="0" dirty="0">
                <a:solidFill>
                  <a:prstClr val="white"/>
                </a:solidFill>
                <a:latin typeface="Century Gothic" panose="020F0302020204030204"/>
              </a:rPr>
              <a:t>Paper 2 Calculator</a:t>
            </a:r>
            <a:endParaRPr lang="en-GB" sz="1400" dirty="0">
              <a:solidFill>
                <a:prstClr val="white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0E505D1-2430-8B78-58E6-C221F8FD57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820512"/>
              </p:ext>
            </p:extLst>
          </p:nvPr>
        </p:nvGraphicFramePr>
        <p:xfrm>
          <a:off x="351368" y="1105551"/>
          <a:ext cx="6149523" cy="8527621"/>
        </p:xfrm>
        <a:graphic>
          <a:graphicData uri="http://schemas.openxmlformats.org/drawingml/2006/table">
            <a:tbl>
              <a:tblPr firstRow="1" firstCol="1"/>
              <a:tblGrid>
                <a:gridCol w="942522">
                  <a:extLst>
                    <a:ext uri="{9D8B030D-6E8A-4147-A177-3AD203B41FA5}">
                      <a16:colId xmlns:a16="http://schemas.microsoft.com/office/drawing/2014/main" val="3697290696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3891984041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970481152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3221147229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2574494819"/>
                    </a:ext>
                  </a:extLst>
                </a:gridCol>
              </a:tblGrid>
              <a:tr h="467112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algn="ctr">
                        <a:lnSpc>
                          <a:spcPct val="116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400" noProof="0" dirty="0" err="1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MS Mincho"/>
                          <a:cs typeface="Arial"/>
                        </a:rPr>
                        <a:t>Sparx</a:t>
                      </a:r>
                      <a:r>
                        <a:rPr lang="en-GB" sz="1400" noProof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MS Mincho"/>
                          <a:cs typeface="Arial"/>
                        </a:rPr>
                        <a:t> Code</a:t>
                      </a:r>
                      <a:endParaRPr lang="en-GB" sz="1400" noProof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400" noProof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Topic Area</a:t>
                      </a:r>
                      <a:endParaRPr lang="en-GB" sz="140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20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20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20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705814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U902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Reading, converting and calculating with time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370053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U613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Using algebraic notation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293517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U888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Converting between fractions, decimals and percentages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404097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U947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Ordering negative numbers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400742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U497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Using appropriate units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805287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U599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Constructing and solving equations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529562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U144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Substituting into real-life formulae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0915634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U260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the mode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3153414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U526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Calculating the range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8119152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U390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Angles on a line and about a point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846067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U176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Converting between ratios, fractions and percentages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6768857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U902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Reading, converting and calculating with time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961539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U151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Calculating with speed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7734091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U981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Interpreting frequency tables and two-way tables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7013522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U662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Simplifying expressions using index laws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026806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U325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Solving equations with two or more steps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2669657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U508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Drawing pie charts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5819798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U172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Interpreting pie charts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036588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U510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Writing probabilities as fractions, decimals and percentages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243078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U462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Calculating speed from distance-time graphs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3446279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U403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Plotting distance-time graphs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61118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U349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percentages of amounts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3424754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U786, U929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the volume and the surface area of cubes and cuboids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191649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U509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Reading and drawing inequalities on number lines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3343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U739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Prime factor decomposition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683627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U250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the HCF and LCM using prime factor decomposition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0239157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U577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Sharing amounts in a given ratio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1450843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U950, U575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Area of circles, Area of compound shapes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8353357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U721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Solving direct proportion word problems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207067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U820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Constructing loci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3443190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U881, U916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fractions of amounts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532398"/>
                  </a:ext>
                </a:extLst>
              </a:tr>
              <a:tr h="37140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U291, U753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Calculating the mean</a:t>
                      </a:r>
                    </a:p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Using equivalent ratios to find unknown amounts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168951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U545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unknown angles in right-angled triangles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991805"/>
                  </a:ext>
                </a:extLst>
              </a:tr>
              <a:tr h="37140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U910, U388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Calculating with density, Converting units of length, mass and capacity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2836644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U310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Sketching quadratic graphs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3558179"/>
                  </a:ext>
                </a:extLst>
              </a:tr>
              <a:tr h="2111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U680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Special sequences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2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00752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3948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46F58-71F7-9CDF-DAB3-A3EFEE9174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1C4F0BEF-C359-F0E8-0D3C-A6B6531248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 rot="10800000">
            <a:off x="4456677" y="7916448"/>
            <a:ext cx="2401321" cy="19895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1268D5B-8ACE-2D66-2B99-E215422DA0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>
            <a:off x="1" y="0"/>
            <a:ext cx="2430048" cy="20133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AB7CD65-57DB-18DA-4DED-4B75CDBFEC6B}"/>
              </a:ext>
            </a:extLst>
          </p:cNvPr>
          <p:cNvSpPr/>
          <p:nvPr/>
        </p:nvSpPr>
        <p:spPr>
          <a:xfrm>
            <a:off x="244258" y="262707"/>
            <a:ext cx="6369484" cy="93805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F99F41C-633D-1C91-5B1F-ABB114C6DF99}"/>
              </a:ext>
            </a:extLst>
          </p:cNvPr>
          <p:cNvSpPr/>
          <p:nvPr/>
        </p:nvSpPr>
        <p:spPr>
          <a:xfrm>
            <a:off x="663323" y="293782"/>
            <a:ext cx="5525611" cy="68041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AA2AE">
                  <a:shade val="51000"/>
                  <a:satMod val="130000"/>
                </a:srgbClr>
              </a:gs>
              <a:gs pos="80000">
                <a:srgbClr val="5AA2AE">
                  <a:shade val="93000"/>
                  <a:satMod val="130000"/>
                </a:srgbClr>
              </a:gs>
              <a:gs pos="100000">
                <a:srgbClr val="5AA2AE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5AA2AE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1440" tIns="45720" rIns="91440" bIns="45720" rtlCol="0" anchor="ctr"/>
          <a:lstStyle/>
          <a:p>
            <a:pPr algn="ctr" defTabSz="914400">
              <a:defRPr/>
            </a:pPr>
            <a:r>
              <a:rPr lang="en-US" sz="3200" b="1" kern="0" noProof="0" dirty="0">
                <a:solidFill>
                  <a:prstClr val="white"/>
                </a:solidFill>
                <a:latin typeface="Century Gothic" panose="020F0302020204030204"/>
              </a:rPr>
              <a:t>Paper 3 Calculator</a:t>
            </a:r>
            <a:endParaRPr lang="en-GB" sz="1400" dirty="0">
              <a:solidFill>
                <a:prstClr val="white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A92EA65-2E95-D4B6-2302-E22D2B0550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4316530"/>
              </p:ext>
            </p:extLst>
          </p:nvPr>
        </p:nvGraphicFramePr>
        <p:xfrm>
          <a:off x="351366" y="1066070"/>
          <a:ext cx="6149523" cy="8555186"/>
        </p:xfrm>
        <a:graphic>
          <a:graphicData uri="http://schemas.openxmlformats.org/drawingml/2006/table">
            <a:tbl>
              <a:tblPr firstRow="1" firstCol="1"/>
              <a:tblGrid>
                <a:gridCol w="1064073">
                  <a:extLst>
                    <a:ext uri="{9D8B030D-6E8A-4147-A177-3AD203B41FA5}">
                      <a16:colId xmlns:a16="http://schemas.microsoft.com/office/drawing/2014/main" val="3697290696"/>
                    </a:ext>
                  </a:extLst>
                </a:gridCol>
                <a:gridCol w="4069449">
                  <a:extLst>
                    <a:ext uri="{9D8B030D-6E8A-4147-A177-3AD203B41FA5}">
                      <a16:colId xmlns:a16="http://schemas.microsoft.com/office/drawing/2014/main" val="3891984041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970481152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3221147229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2574494819"/>
                    </a:ext>
                  </a:extLst>
                </a:gridCol>
              </a:tblGrid>
              <a:tr h="22221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algn="ctr">
                        <a:lnSpc>
                          <a:spcPct val="116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noProof="0" dirty="0" err="1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MS Mincho"/>
                          <a:cs typeface="Arial"/>
                        </a:rPr>
                        <a:t>Sparx</a:t>
                      </a:r>
                      <a:r>
                        <a:rPr lang="en-GB" sz="1050" noProof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MS Mincho"/>
                          <a:cs typeface="Arial"/>
                        </a:rPr>
                        <a:t> Code</a:t>
                      </a:r>
                      <a:endParaRPr lang="en-GB" sz="1050" noProof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noProof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Topic Area</a:t>
                      </a:r>
                      <a:endParaRPr lang="en-GB" sz="105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705814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U435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Understanding and ordering decimals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370053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U926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Using a calculator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05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293517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U888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Converting between fractions, decimals and percentages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404097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U704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equivalent fractions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400742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U211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factors and using divisibility tests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805287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U926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Using a calculator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529562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U408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Writing probabilities as fractions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0915634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U104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Sample space diagrams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3153414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U789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Reading and plotting coordinates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8119152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U889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Solving shape problems involving coordinates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846067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U933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Calculating midpoints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6768857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U851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Calculating with roots and powers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961539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U388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Converting units of length, mass and capacity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7734091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U530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Substituting into position-to-term rules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7013522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U498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Position-to-term rules for arithmetic sequences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026806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U730, U732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Vertically opposite angles, Angles in quadrilaterals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2669657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U525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Measuring and drawing bearings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5819798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U257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Drawing and interpreting scale diagrams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036588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U163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Constructing fractions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243078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U925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Writing numbers as percentages of other numbers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3446279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U916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fractions of amounts with a calculator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61118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U280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Frequency trees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3424754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U349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percentages of amounts with a calculator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191649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U569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averages from frequency tables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3343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U926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Using a calculator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683627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U965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Rounding decimals using significant figures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0239157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U662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Simplifying expressions using index laws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1450843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U179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Expanding single brackets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8353357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U768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Expanding double brackets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2840048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U840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Drawing and interpreting frequency polygons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6429054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U181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Changing the subjects of formulae with two or more steps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7052651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U365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Factorising into one bracket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207067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U278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the percentage an amount has been changed by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3443190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U610, U721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Currency conversion, Solving direct proportion word problems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532398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U657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error intervals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168951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U151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Calculating with speed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991805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U889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Solving shape problems involving coordinates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2836644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U265, U385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the area of trapeziums, Using Pythagoras' theorem in 2D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3558179"/>
                  </a:ext>
                </a:extLst>
              </a:tr>
              <a:tr h="21061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U760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Solving simultaneous equations using elimination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00752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1033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97FEA1-FA56-BC00-7615-16DE5039B6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41E5D597-1D9A-7155-69F6-436A381D05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 rot="10800000">
            <a:off x="4456677" y="7916448"/>
            <a:ext cx="2401321" cy="19895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FE26081-439C-E6DA-5496-892C3B48AC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>
            <a:off x="1" y="0"/>
            <a:ext cx="2430048" cy="20133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3C247E0-460A-4D1F-B631-5AB9353C5016}"/>
              </a:ext>
            </a:extLst>
          </p:cNvPr>
          <p:cNvSpPr/>
          <p:nvPr/>
        </p:nvSpPr>
        <p:spPr>
          <a:xfrm>
            <a:off x="244258" y="262707"/>
            <a:ext cx="6369484" cy="93805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20" name="Picture 19" descr="A white blue yellow and orange intertwined knot&#10;&#10;AI-generated content may be incorrect.">
            <a:extLst>
              <a:ext uri="{FF2B5EF4-FFF2-40B4-BE49-F238E27FC236}">
                <a16:creationId xmlns:a16="http://schemas.microsoft.com/office/drawing/2014/main" id="{71E82054-389E-8466-F09F-1AE3F1B688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78" y="9019310"/>
            <a:ext cx="534640" cy="52248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4C12834-59EB-2F17-BB9F-23401D69E4B4}"/>
              </a:ext>
            </a:extLst>
          </p:cNvPr>
          <p:cNvSpPr txBox="1"/>
          <p:nvPr/>
        </p:nvSpPr>
        <p:spPr>
          <a:xfrm>
            <a:off x="836718" y="8911223"/>
            <a:ext cx="141796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0" spc="100" baseline="0" noProof="0" dirty="0">
                <a:latin typeface="Century Gothic" panose="020B0502020202020204" pitchFamily="34" charset="0"/>
              </a:rPr>
              <a:t>Exceptional </a:t>
            </a:r>
          </a:p>
          <a:p>
            <a:r>
              <a:rPr lang="en-GB" sz="1400" b="0" spc="100" baseline="0" noProof="0" dirty="0">
                <a:latin typeface="Century Gothic" panose="020B0502020202020204" pitchFamily="34" charset="0"/>
              </a:rPr>
              <a:t>Educational </a:t>
            </a:r>
          </a:p>
          <a:p>
            <a:r>
              <a:rPr lang="en-GB" sz="1400" b="0" spc="100" baseline="0" noProof="0" dirty="0">
                <a:latin typeface="Century Gothic" panose="020B0502020202020204" pitchFamily="34" charset="0"/>
              </a:rPr>
              <a:t>Experience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088D828-F3E9-AB2E-F125-3EA4A7AA99E2}"/>
              </a:ext>
            </a:extLst>
          </p:cNvPr>
          <p:cNvSpPr/>
          <p:nvPr/>
        </p:nvSpPr>
        <p:spPr>
          <a:xfrm>
            <a:off x="663325" y="364201"/>
            <a:ext cx="5525611" cy="68041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AA2AE">
                  <a:shade val="51000"/>
                  <a:satMod val="130000"/>
                </a:srgbClr>
              </a:gs>
              <a:gs pos="80000">
                <a:srgbClr val="5AA2AE">
                  <a:shade val="93000"/>
                  <a:satMod val="130000"/>
                </a:srgbClr>
              </a:gs>
              <a:gs pos="100000">
                <a:srgbClr val="5AA2AE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5AA2AE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1440" tIns="45720" rIns="91440" bIns="45720" rtlCol="0" anchor="ctr"/>
          <a:lstStyle/>
          <a:p>
            <a:pPr algn="ctr" defTabSz="914400">
              <a:defRPr/>
            </a:pPr>
            <a:r>
              <a:rPr lang="en-US" sz="3200" b="1" kern="0" noProof="0" dirty="0">
                <a:solidFill>
                  <a:prstClr val="white"/>
                </a:solidFill>
                <a:latin typeface="Century Gothic" panose="020F0302020204030204"/>
              </a:rPr>
              <a:t>Higher </a:t>
            </a:r>
            <a:r>
              <a:rPr lang="en-US" sz="3200" b="1" kern="0" noProof="0" dirty="0" err="1">
                <a:solidFill>
                  <a:prstClr val="white"/>
                </a:solidFill>
                <a:latin typeface="Century Gothic" panose="020F0302020204030204"/>
              </a:rPr>
              <a:t>Revisio</a:t>
            </a:r>
            <a:r>
              <a:rPr lang="en-US" sz="3200" b="1" kern="0" dirty="0">
                <a:solidFill>
                  <a:prstClr val="white"/>
                </a:solidFill>
                <a:latin typeface="Century Gothic" panose="020F0302020204030204"/>
              </a:rPr>
              <a:t>n List</a:t>
            </a:r>
            <a:endParaRPr lang="en-GB" sz="1400" dirty="0">
              <a:solidFill>
                <a:prstClr val="white"/>
              </a:solidFill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6149EF3C-311C-F2C8-27C9-6632BA7E21C1}"/>
              </a:ext>
            </a:extLst>
          </p:cNvPr>
          <p:cNvGraphicFramePr>
            <a:graphicFrameLocks noGrp="1"/>
          </p:cNvGraphicFramePr>
          <p:nvPr/>
        </p:nvGraphicFramePr>
        <p:xfrm>
          <a:off x="393154" y="2730906"/>
          <a:ext cx="6082802" cy="2082369"/>
        </p:xfrm>
        <a:graphic>
          <a:graphicData uri="http://schemas.openxmlformats.org/drawingml/2006/table">
            <a:tbl>
              <a:tblPr firstRow="1" firstCol="1"/>
              <a:tblGrid>
                <a:gridCol w="1244979">
                  <a:extLst>
                    <a:ext uri="{9D8B030D-6E8A-4147-A177-3AD203B41FA5}">
                      <a16:colId xmlns:a16="http://schemas.microsoft.com/office/drawing/2014/main" val="3697290696"/>
                    </a:ext>
                  </a:extLst>
                </a:gridCol>
                <a:gridCol w="4837823">
                  <a:extLst>
                    <a:ext uri="{9D8B030D-6E8A-4147-A177-3AD203B41FA5}">
                      <a16:colId xmlns:a16="http://schemas.microsoft.com/office/drawing/2014/main" val="3891984041"/>
                    </a:ext>
                  </a:extLst>
                </a:gridCol>
              </a:tblGrid>
              <a:tr h="309454">
                <a:tc gridSpan="2"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algn="ctr">
                        <a:lnSpc>
                          <a:spcPct val="116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400" noProof="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MS Mincho"/>
                          <a:cs typeface="Arial"/>
                        </a:rPr>
                        <a:t>How to use the revision list</a:t>
                      </a:r>
                      <a:endParaRPr lang="en-GB" sz="140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 hMerge="1"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endParaRPr dirty="0"/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705814"/>
                  </a:ext>
                </a:extLst>
              </a:tr>
              <a:tr h="40131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marL="0" indent="0">
                        <a:buNone/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RAG rate each of the topics on the revision list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370053"/>
                  </a:ext>
                </a:extLst>
              </a:tr>
              <a:tr h="40131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marL="0" indent="0">
                        <a:buNone/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Use </a:t>
                      </a:r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Sparx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Maths Independent Learning to improve any Ambers/Reds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293517"/>
                  </a:ext>
                </a:extLst>
              </a:tr>
              <a:tr h="40131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marL="0" indent="0">
                        <a:buNone/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When you have secured the skills on </a:t>
                      </a:r>
                      <a:r>
                        <a:rPr lang="en-GB" sz="1800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Sparx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maths, you can update the revision lists as “Green” for this topic. 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404097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F96B6BC-6C36-82F0-CA31-A7BFFC640EFE}"/>
              </a:ext>
            </a:extLst>
          </p:cNvPr>
          <p:cNvSpPr txBox="1"/>
          <p:nvPr/>
        </p:nvSpPr>
        <p:spPr>
          <a:xfrm>
            <a:off x="488516" y="1223407"/>
            <a:ext cx="5987440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dirty="0">
                <a:latin typeface="Century Gothic" panose="020B0502020202020204" pitchFamily="34" charset="0"/>
              </a:rPr>
              <a:t>The skills which are stated in this booklet </a:t>
            </a:r>
            <a:r>
              <a:rPr lang="en-GB" sz="1800" b="1" u="sng" dirty="0">
                <a:latin typeface="Century Gothic" panose="020B0502020202020204" pitchFamily="34" charset="0"/>
              </a:rPr>
              <a:t>will</a:t>
            </a:r>
            <a:r>
              <a:rPr lang="en-GB" sz="1800" dirty="0">
                <a:latin typeface="Century Gothic" panose="020B0502020202020204" pitchFamily="34" charset="0"/>
              </a:rPr>
              <a:t> be in your assessment.</a:t>
            </a:r>
          </a:p>
          <a:p>
            <a:pPr algn="ctr"/>
            <a:endParaRPr lang="en-GB" sz="1800" dirty="0">
              <a:latin typeface="Century Gothic" panose="020B0502020202020204" pitchFamily="34" charset="0"/>
            </a:endParaRPr>
          </a:p>
          <a:p>
            <a:pPr algn="ctr"/>
            <a:r>
              <a:rPr lang="en-GB" sz="1800" dirty="0">
                <a:latin typeface="Century Gothic" panose="020B0502020202020204" pitchFamily="34" charset="0"/>
              </a:rPr>
              <a:t>We are telling you what they are because we </a:t>
            </a:r>
            <a:r>
              <a:rPr lang="en-GB" sz="1800" b="1" u="sng" dirty="0">
                <a:latin typeface="Century Gothic" panose="020B0502020202020204" pitchFamily="34" charset="0"/>
              </a:rPr>
              <a:t>want</a:t>
            </a:r>
            <a:r>
              <a:rPr lang="en-GB" sz="1800" dirty="0">
                <a:latin typeface="Century Gothic" panose="020B0502020202020204" pitchFamily="34" charset="0"/>
              </a:rPr>
              <a:t> you to secure these skills!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55D8336-74F5-B65C-3B4A-47F7E130AAB0}"/>
              </a:ext>
            </a:extLst>
          </p:cNvPr>
          <p:cNvGraphicFramePr>
            <a:graphicFrameLocks noGrp="1"/>
          </p:cNvGraphicFramePr>
          <p:nvPr/>
        </p:nvGraphicFramePr>
        <p:xfrm>
          <a:off x="384729" y="5092726"/>
          <a:ext cx="6082802" cy="3814654"/>
        </p:xfrm>
        <a:graphic>
          <a:graphicData uri="http://schemas.openxmlformats.org/drawingml/2006/table">
            <a:tbl>
              <a:tblPr firstRow="1" firstCol="1"/>
              <a:tblGrid>
                <a:gridCol w="1244979">
                  <a:extLst>
                    <a:ext uri="{9D8B030D-6E8A-4147-A177-3AD203B41FA5}">
                      <a16:colId xmlns:a16="http://schemas.microsoft.com/office/drawing/2014/main" val="3697290696"/>
                    </a:ext>
                  </a:extLst>
                </a:gridCol>
                <a:gridCol w="4837823">
                  <a:extLst>
                    <a:ext uri="{9D8B030D-6E8A-4147-A177-3AD203B41FA5}">
                      <a16:colId xmlns:a16="http://schemas.microsoft.com/office/drawing/2014/main" val="3891984041"/>
                    </a:ext>
                  </a:extLst>
                </a:gridCol>
              </a:tblGrid>
              <a:tr h="309454">
                <a:tc gridSpan="2"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algn="ctr">
                        <a:lnSpc>
                          <a:spcPct val="116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400" noProof="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MS Mincho"/>
                          <a:cs typeface="Arial"/>
                        </a:rPr>
                        <a:t>How to Interpret the </a:t>
                      </a:r>
                      <a:r>
                        <a:rPr lang="en-GB" sz="1400" noProof="0" dirty="0" err="1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MS Mincho"/>
                          <a:cs typeface="Arial"/>
                        </a:rPr>
                        <a:t>Sparx</a:t>
                      </a:r>
                      <a:r>
                        <a:rPr lang="en-GB" sz="1400" noProof="0" dirty="0">
                          <a:solidFill>
                            <a:schemeClr val="bg1"/>
                          </a:solidFill>
                          <a:effectLst/>
                          <a:latin typeface="Century Gothic"/>
                          <a:ea typeface="MS Mincho"/>
                          <a:cs typeface="Arial"/>
                        </a:rPr>
                        <a:t> Codes</a:t>
                      </a:r>
                      <a:endParaRPr lang="en-GB" sz="140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 hMerge="1"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endParaRPr dirty="0"/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705814"/>
                  </a:ext>
                </a:extLst>
              </a:tr>
              <a:tr h="40131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the code starts with the letter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U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 then it is from the 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GCSE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curriculum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370053"/>
                  </a:ext>
                </a:extLst>
              </a:tr>
              <a:tr h="40131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the code starts with the letter 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 then it is from the 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KS3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curriculum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293517"/>
                  </a:ext>
                </a:extLst>
              </a:tr>
              <a:tr h="40131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the code starts with 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 it is from the 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fundamentals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curriculum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404097"/>
                  </a:ext>
                </a:extLst>
              </a:tr>
              <a:tr h="40131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Century Gothic" panose="020B0502020202020204" pitchFamily="34" charset="0"/>
                        </a:rPr>
                        <a:t>Adjust “your curriculum” to match the codes.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8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9379148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05CAF755-12A1-F405-BDB3-03140B5C3D4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9422"/>
          <a:stretch/>
        </p:blipFill>
        <p:spPr>
          <a:xfrm>
            <a:off x="1743566" y="7606590"/>
            <a:ext cx="4277716" cy="1091767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7409A427-47E4-03DE-C1F6-F1C1CC9CC462}"/>
              </a:ext>
            </a:extLst>
          </p:cNvPr>
          <p:cNvSpPr/>
          <p:nvPr/>
        </p:nvSpPr>
        <p:spPr>
          <a:xfrm>
            <a:off x="3748414" y="8077119"/>
            <a:ext cx="2272868" cy="64107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9719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E91261-BC2F-EAD8-9396-DEE7605446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96267011-2ECA-DE66-ED0F-D482B9C843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 rot="10800000">
            <a:off x="4456677" y="7916448"/>
            <a:ext cx="2401321" cy="19895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47F0DED-CD81-9266-D2CA-3CEDDA7771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>
            <a:off x="1" y="0"/>
            <a:ext cx="2430048" cy="20133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77EC68B-4AFF-0FA9-C870-24D4D9538B85}"/>
              </a:ext>
            </a:extLst>
          </p:cNvPr>
          <p:cNvSpPr/>
          <p:nvPr/>
        </p:nvSpPr>
        <p:spPr>
          <a:xfrm>
            <a:off x="244258" y="262707"/>
            <a:ext cx="6369484" cy="93805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89F76A8-5619-6305-6538-1718E1693F29}"/>
              </a:ext>
            </a:extLst>
          </p:cNvPr>
          <p:cNvSpPr/>
          <p:nvPr/>
        </p:nvSpPr>
        <p:spPr>
          <a:xfrm>
            <a:off x="663325" y="364201"/>
            <a:ext cx="5525611" cy="68041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AA2AE">
                  <a:shade val="51000"/>
                  <a:satMod val="130000"/>
                </a:srgbClr>
              </a:gs>
              <a:gs pos="80000">
                <a:srgbClr val="5AA2AE">
                  <a:shade val="93000"/>
                  <a:satMod val="130000"/>
                </a:srgbClr>
              </a:gs>
              <a:gs pos="100000">
                <a:srgbClr val="5AA2AE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5AA2AE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1440" tIns="45720" rIns="91440" bIns="45720" rtlCol="0" anchor="ctr"/>
          <a:lstStyle/>
          <a:p>
            <a:pPr algn="ctr" defTabSz="914400">
              <a:defRPr/>
            </a:pPr>
            <a:r>
              <a:rPr lang="en-US" sz="3200" b="1" kern="0" noProof="0" dirty="0">
                <a:solidFill>
                  <a:prstClr val="white"/>
                </a:solidFill>
                <a:latin typeface="Century Gothic" panose="020F0302020204030204"/>
              </a:rPr>
              <a:t>Paper 1 Non-Calculator</a:t>
            </a:r>
            <a:endParaRPr lang="en-GB" sz="1400" dirty="0">
              <a:solidFill>
                <a:prstClr val="white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C213F4-D70B-BAB5-73F8-75D113CB59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9972065"/>
              </p:ext>
            </p:extLst>
          </p:nvPr>
        </p:nvGraphicFramePr>
        <p:xfrm>
          <a:off x="302078" y="1152705"/>
          <a:ext cx="6149523" cy="7474740"/>
        </p:xfrm>
        <a:graphic>
          <a:graphicData uri="http://schemas.openxmlformats.org/drawingml/2006/table">
            <a:tbl>
              <a:tblPr firstRow="1" firstCol="1"/>
              <a:tblGrid>
                <a:gridCol w="942522">
                  <a:extLst>
                    <a:ext uri="{9D8B030D-6E8A-4147-A177-3AD203B41FA5}">
                      <a16:colId xmlns:a16="http://schemas.microsoft.com/office/drawing/2014/main" val="3697290696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3891984041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970481152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3221147229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2574494819"/>
                    </a:ext>
                  </a:extLst>
                </a:gridCol>
              </a:tblGrid>
              <a:tr h="50197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algn="ctr">
                        <a:lnSpc>
                          <a:spcPct val="116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300" noProof="0" dirty="0" err="1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MS Mincho"/>
                          <a:cs typeface="Arial"/>
                        </a:rPr>
                        <a:t>Sparx</a:t>
                      </a:r>
                      <a:r>
                        <a:rPr lang="en-GB" sz="1300" noProof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MS Mincho"/>
                          <a:cs typeface="Arial"/>
                        </a:rPr>
                        <a:t> Code</a:t>
                      </a:r>
                      <a:endParaRPr lang="en-GB" sz="1300" noProof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300" noProof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Topic Area</a:t>
                      </a:r>
                      <a:endParaRPr lang="en-GB" sz="130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30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30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30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70581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U250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the HCF and LCM using prime factor decomposition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370053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U683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Probabilities of mutually exclusive events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29351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U510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Writing probabilities as fractions, decimals and percentages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40409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U989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Plotting graphs of quadratic functions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40074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U667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Interpreting graphs of quadratic functions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80528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U881, U577, U687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Fractions of amounts, Sharing amounts in a ratio, Writing and simplifying ratios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52956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U687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Writing and simplifying ratios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091563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U290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Adding and subtracting numbers in standard form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315341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U427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Angles in polygons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811915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U103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Simplifying algebraic fractions by cancelling common factors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84606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U738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Solving inequalities with the unknown on both sides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676885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U145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Solving double inequalities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961539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U887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Geometric proofs with congruence and similarity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7734091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U578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unknown sides in similar shapes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701352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U696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Rotation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026806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U134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Enlargement by a positive or negative scale factor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266965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U582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Writing algebraic proofs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581979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U407, U138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Constructing direct and inverse proportion equations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03658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U800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Estimating gradients of non-linear graphs using tangents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24307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U882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Estimating areas under non-linear graphs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3446279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U689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Converting recurring decimals to fractions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6111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U104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Sample space diagrams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342475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U983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Interpreting histograms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191649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U707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Rationalising</a:t>
                      </a: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denominators containing a single term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3343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U281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Rationalising</a:t>
                      </a: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denominators containing two terms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68362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U448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composite functions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83533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258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6F267C-427A-5A1F-4C7C-4EC3F79A4B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50F7FAE0-62B4-2F4E-B0EC-A7A7C6C42C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 rot="10800000">
            <a:off x="4456677" y="7916448"/>
            <a:ext cx="2401321" cy="19895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E9E3AAB-1B74-28DF-A210-E1705573B5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>
            <a:off x="1" y="0"/>
            <a:ext cx="2430048" cy="20133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01A506C-DE64-630B-CE81-448E0EA04267}"/>
              </a:ext>
            </a:extLst>
          </p:cNvPr>
          <p:cNvSpPr/>
          <p:nvPr/>
        </p:nvSpPr>
        <p:spPr>
          <a:xfrm>
            <a:off x="244258" y="262707"/>
            <a:ext cx="6369484" cy="93805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45ED04E-1C0B-8DD3-1995-E843845FFC22}"/>
              </a:ext>
            </a:extLst>
          </p:cNvPr>
          <p:cNvSpPr/>
          <p:nvPr/>
        </p:nvSpPr>
        <p:spPr>
          <a:xfrm>
            <a:off x="663325" y="364201"/>
            <a:ext cx="5525611" cy="68041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AA2AE">
                  <a:shade val="51000"/>
                  <a:satMod val="130000"/>
                </a:srgbClr>
              </a:gs>
              <a:gs pos="80000">
                <a:srgbClr val="5AA2AE">
                  <a:shade val="93000"/>
                  <a:satMod val="130000"/>
                </a:srgbClr>
              </a:gs>
              <a:gs pos="100000">
                <a:srgbClr val="5AA2AE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5AA2AE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1440" tIns="45720" rIns="91440" bIns="45720" rtlCol="0" anchor="ctr"/>
          <a:lstStyle/>
          <a:p>
            <a:pPr algn="ctr" defTabSz="914400">
              <a:defRPr/>
            </a:pPr>
            <a:r>
              <a:rPr lang="en-US" sz="3200" b="1" kern="0" noProof="0" dirty="0">
                <a:solidFill>
                  <a:prstClr val="white"/>
                </a:solidFill>
                <a:latin typeface="Century Gothic" panose="020F0302020204030204"/>
              </a:rPr>
              <a:t>Paper </a:t>
            </a:r>
            <a:r>
              <a:rPr lang="en-US" sz="3200" b="1" kern="0" dirty="0">
                <a:solidFill>
                  <a:prstClr val="white"/>
                </a:solidFill>
                <a:latin typeface="Century Gothic" panose="020F0302020204030204"/>
              </a:rPr>
              <a:t>2 </a:t>
            </a:r>
            <a:r>
              <a:rPr lang="en-US" sz="3200" b="1" kern="0" noProof="0" dirty="0">
                <a:solidFill>
                  <a:prstClr val="white"/>
                </a:solidFill>
                <a:latin typeface="Century Gothic" panose="020F0302020204030204"/>
              </a:rPr>
              <a:t>Calculator</a:t>
            </a:r>
            <a:endParaRPr lang="en-GB" sz="1400" dirty="0">
              <a:solidFill>
                <a:prstClr val="white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3D8F337-61C5-E23A-9582-1ED2E7D66F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62953"/>
              </p:ext>
            </p:extLst>
          </p:nvPr>
        </p:nvGraphicFramePr>
        <p:xfrm>
          <a:off x="302078" y="1152705"/>
          <a:ext cx="6149523" cy="8093865"/>
        </p:xfrm>
        <a:graphic>
          <a:graphicData uri="http://schemas.openxmlformats.org/drawingml/2006/table">
            <a:tbl>
              <a:tblPr firstRow="1" firstCol="1"/>
              <a:tblGrid>
                <a:gridCol w="942522">
                  <a:extLst>
                    <a:ext uri="{9D8B030D-6E8A-4147-A177-3AD203B41FA5}">
                      <a16:colId xmlns:a16="http://schemas.microsoft.com/office/drawing/2014/main" val="3697290696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3891984041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970481152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3221147229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2574494819"/>
                    </a:ext>
                  </a:extLst>
                </a:gridCol>
              </a:tblGrid>
              <a:tr h="50197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algn="ctr">
                        <a:lnSpc>
                          <a:spcPct val="116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300" noProof="0" dirty="0" err="1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MS Mincho"/>
                          <a:cs typeface="Arial"/>
                        </a:rPr>
                        <a:t>Sparx</a:t>
                      </a:r>
                      <a:r>
                        <a:rPr lang="en-GB" sz="1300" noProof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MS Mincho"/>
                          <a:cs typeface="Arial"/>
                        </a:rPr>
                        <a:t> Code</a:t>
                      </a:r>
                      <a:endParaRPr lang="en-GB" sz="1300" noProof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300" noProof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Topic Area</a:t>
                      </a:r>
                      <a:endParaRPr lang="en-GB" sz="130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30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30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30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70581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U739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Prime factor decomposition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370053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U250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the HCF and LCM using prime factor decomposition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29351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U577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Sharing amounts in a given ratio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40409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U950, U575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Area of circles, Area of compound shapes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40074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U721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Solving direct proportion word problems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80528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U820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Constructing loci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52956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U881, U916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fractions of amounts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091563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U291, U753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Calculating the mean, Using equivalent ratios to find unknown amounts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315341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U545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unknown angles in right-angled triangles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811915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U910, U388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Calculating with density, Converting units of length, mass and capacity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84606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U662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Simplifying expressions using index laws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676885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U870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Solving equations with the unknown on both sides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961539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U558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Tree diagrams for independent events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7734091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U879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Drawing box plots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701352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U837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Interpreting box plots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026806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U456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Calculating the median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266965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U606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Expanding triple brackets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581979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U369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Using the product rule for counting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03658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U747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Graphs of linear inequalities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24307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U110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the surface area and volume of similar shapes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3446279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U229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Graphs of exponential functions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6111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U434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Substituting into iterative formulae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082843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U170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Trigonometry in 3D shapes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342475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U477, U577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Equation of a line from its gradient and a point, Sharing amounts in a ratio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191649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U133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Solving quadratic inequalities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3343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U567, U598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Equations of circles and tangents, Translating graphs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68362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U591, U952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The cosine rule, The sine rule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83533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9317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89520-9D6D-A52B-8085-F052B5CB2C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0DCE51A1-9CA2-E1BD-FCF6-2A5C7BB2BB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 rot="10800000">
            <a:off x="4456677" y="7916448"/>
            <a:ext cx="2401321" cy="19895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FFBD4AE-99A3-88D2-769B-3E70569526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47" t="13673"/>
          <a:stretch/>
        </p:blipFill>
        <p:spPr>
          <a:xfrm>
            <a:off x="1" y="0"/>
            <a:ext cx="2430048" cy="201335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8058288-8EAD-4F51-4B70-DB867F847EEB}"/>
              </a:ext>
            </a:extLst>
          </p:cNvPr>
          <p:cNvSpPr/>
          <p:nvPr/>
        </p:nvSpPr>
        <p:spPr>
          <a:xfrm>
            <a:off x="244258" y="262707"/>
            <a:ext cx="6369484" cy="93805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62967A6-16BD-570F-9B2F-0973EFF4F4A5}"/>
              </a:ext>
            </a:extLst>
          </p:cNvPr>
          <p:cNvSpPr/>
          <p:nvPr/>
        </p:nvSpPr>
        <p:spPr>
          <a:xfrm>
            <a:off x="663325" y="364201"/>
            <a:ext cx="5525611" cy="68041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AA2AE">
                  <a:shade val="51000"/>
                  <a:satMod val="130000"/>
                </a:srgbClr>
              </a:gs>
              <a:gs pos="80000">
                <a:srgbClr val="5AA2AE">
                  <a:shade val="93000"/>
                  <a:satMod val="130000"/>
                </a:srgbClr>
              </a:gs>
              <a:gs pos="100000">
                <a:srgbClr val="5AA2AE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5AA2AE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1440" tIns="45720" rIns="91440" bIns="45720" rtlCol="0" anchor="ctr"/>
          <a:lstStyle/>
          <a:p>
            <a:pPr algn="ctr" defTabSz="914400">
              <a:defRPr/>
            </a:pPr>
            <a:r>
              <a:rPr lang="en-US" sz="3200" b="1" kern="0" noProof="0" dirty="0">
                <a:solidFill>
                  <a:prstClr val="white"/>
                </a:solidFill>
                <a:latin typeface="Century Gothic" panose="020F0302020204030204"/>
              </a:rPr>
              <a:t>Paper 3</a:t>
            </a:r>
            <a:r>
              <a:rPr lang="en-US" sz="3200" b="1" kern="0" dirty="0">
                <a:solidFill>
                  <a:prstClr val="white"/>
                </a:solidFill>
                <a:latin typeface="Century Gothic" panose="020F0302020204030204"/>
              </a:rPr>
              <a:t> </a:t>
            </a:r>
            <a:r>
              <a:rPr lang="en-US" sz="3200" b="1" kern="0" noProof="0" dirty="0">
                <a:solidFill>
                  <a:prstClr val="white"/>
                </a:solidFill>
                <a:latin typeface="Century Gothic" panose="020F0302020204030204"/>
              </a:rPr>
              <a:t>Calculator</a:t>
            </a:r>
            <a:endParaRPr lang="en-GB" sz="1400" dirty="0">
              <a:solidFill>
                <a:prstClr val="white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E227959-37B0-5118-4A6E-5C70069612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2047300"/>
              </p:ext>
            </p:extLst>
          </p:nvPr>
        </p:nvGraphicFramePr>
        <p:xfrm>
          <a:off x="302078" y="1152705"/>
          <a:ext cx="6149523" cy="7880505"/>
        </p:xfrm>
        <a:graphic>
          <a:graphicData uri="http://schemas.openxmlformats.org/drawingml/2006/table">
            <a:tbl>
              <a:tblPr firstRow="1" firstCol="1"/>
              <a:tblGrid>
                <a:gridCol w="942522">
                  <a:extLst>
                    <a:ext uri="{9D8B030D-6E8A-4147-A177-3AD203B41FA5}">
                      <a16:colId xmlns:a16="http://schemas.microsoft.com/office/drawing/2014/main" val="3697290696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3891984041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970481152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3221147229"/>
                    </a:ext>
                  </a:extLst>
                </a:gridCol>
                <a:gridCol w="338667">
                  <a:extLst>
                    <a:ext uri="{9D8B030D-6E8A-4147-A177-3AD203B41FA5}">
                      <a16:colId xmlns:a16="http://schemas.microsoft.com/office/drawing/2014/main" val="2574494819"/>
                    </a:ext>
                  </a:extLst>
                </a:gridCol>
              </a:tblGrid>
              <a:tr h="50197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algn="ctr">
                        <a:lnSpc>
                          <a:spcPct val="116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300" noProof="0" dirty="0" err="1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MS Mincho"/>
                          <a:cs typeface="Arial"/>
                        </a:rPr>
                        <a:t>Sparx</a:t>
                      </a:r>
                      <a:r>
                        <a:rPr lang="en-GB" sz="1300" noProof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MS Mincho"/>
                          <a:cs typeface="Arial"/>
                        </a:rPr>
                        <a:t> Code</a:t>
                      </a:r>
                      <a:endParaRPr lang="en-GB" sz="1300" noProof="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tx1"/>
                          </a:solidFill>
                          <a:latin typeface="Century Gothic" panose="020F0302020204030204"/>
                        </a:defRPr>
                      </a:lvl9pPr>
                    </a:lstStyle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300" noProof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Topic Area</a:t>
                      </a:r>
                      <a:endParaRPr lang="en-GB" sz="130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30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30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300" noProof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mpd="sng">
                      <a:solidFill>
                        <a:srgbClr val="5AA2AE"/>
                      </a:solidFill>
                    </a:lnT>
                    <a:lnB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70581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U840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Drawing and interpreting frequency polygons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254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370053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U181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Changing the subjects of formulae with two or more steps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mpd="sng">
                      <a:solidFill>
                        <a:srgbClr val="5AA2AE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29351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U365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Factorising into one bracket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rgbClr val="5AA2AE"/>
                      </a:solidFill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40409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U278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the percentage an amount has been changed by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40074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U610, U721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Currency conversion, Solving direct proportion word problems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80528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U657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error intervals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52956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U151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Calculating with speed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091563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U889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Solving shape problems involving coordinates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315341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U265, U385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the area of trapeziums, Using Pythagoras' theorem in 2D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811915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U330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Using standard form with positive indices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84606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U534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Using standard form with negative indices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676885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U926, U965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Using a calculator, Rounding decimals using significant figures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961539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U235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Index rules with positive indices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7734091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U772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Indices of the form $\frac{a}{b}$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7013522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U286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original values in percentage calculations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026806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U980, U593, U229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Graphs of cubic, reciprocal, and exponential functions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266965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U592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The area rule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581979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U558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Tree diagrams for independent events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03658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U543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the volume of composite shapes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24307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U685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Adding and subtracting algebraic fractions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3446279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U476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Venn diagrams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61118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U699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Conditional probabilities from Venn diagrams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082843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U587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Finding bounds for calculations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3424754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U459, U732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Angles subtended at the centre/circumference of circles, Angles in quadrilaterals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191649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U547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Solving simultaneous equations involving quadratic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3343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U567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Equations of circles and tangents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683627"/>
                  </a:ext>
                </a:extLst>
              </a:tr>
              <a:tr h="22690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GB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U781</a:t>
                      </a:r>
                    </a:p>
                  </a:txBody>
                  <a:tcPr marL="9525" marR="9525" marT="9525" marB="0" anchor="b">
                    <a:lnL w="12700" cmpd="sng">
                      <a:solidFill>
                        <a:srgbClr val="5AA2AE"/>
                      </a:solidFill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AA2AE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Solving geometric problems using vectors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5AA2AE"/>
                      </a:solidFill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300" b="0" noProof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5AA2AE"/>
                      </a:solidFill>
                    </a:lnR>
                    <a:lnT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AA2A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83533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12639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d712d94-5255-445b-9877-e7e3777dcbfb">
      <Terms xmlns="http://schemas.microsoft.com/office/infopath/2007/PartnerControls"/>
    </lcf76f155ced4ddcb4097134ff3c332f>
    <TaxCatchAll xmlns="d71cbdf7-9c86-4a50-948c-12f6ec4f5311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506DF566058BE49A76405DEC8E7F98A" ma:contentTypeVersion="14" ma:contentTypeDescription="Create a new document." ma:contentTypeScope="" ma:versionID="1c2704c92d23589273c8ce96c369205f">
  <xsd:schema xmlns:xsd="http://www.w3.org/2001/XMLSchema" xmlns:xs="http://www.w3.org/2001/XMLSchema" xmlns:p="http://schemas.microsoft.com/office/2006/metadata/properties" xmlns:ns2="ad712d94-5255-445b-9877-e7e3777dcbfb" xmlns:ns3="d71cbdf7-9c86-4a50-948c-12f6ec4f5311" targetNamespace="http://schemas.microsoft.com/office/2006/metadata/properties" ma:root="true" ma:fieldsID="80436162c83fc6da067318137a7f03a5" ns2:_="" ns3:_="">
    <xsd:import namespace="ad712d94-5255-445b-9877-e7e3777dcbfb"/>
    <xsd:import namespace="d71cbdf7-9c86-4a50-948c-12f6ec4f53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712d94-5255-445b-9877-e7e3777dcb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667f9f99-a614-4fe7-aeb1-3aadb74ac6c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1cbdf7-9c86-4a50-948c-12f6ec4f5311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e0db409-7744-4e01-9874-6fff7222fe84}" ma:internalName="TaxCatchAll" ma:showField="CatchAllData" ma:web="d71cbdf7-9c86-4a50-948c-12f6ec4f53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93EDE8C-4E57-4E53-BF5E-90655ECB1838}">
  <ds:schemaRefs>
    <ds:schemaRef ds:uri="http://schemas.microsoft.com/office/2006/metadata/properties"/>
    <ds:schemaRef ds:uri="http://www.w3.org/XML/1998/namespace"/>
    <ds:schemaRef ds:uri="877d16dd-ee6a-4d96-a31a-a899e2ccb83e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purl.org/dc/elements/1.1/"/>
    <ds:schemaRef ds:uri="http://schemas.openxmlformats.org/package/2006/metadata/core-properties"/>
    <ds:schemaRef ds:uri="24052513-4ea0-44aa-96f7-59dfb5cb853c"/>
  </ds:schemaRefs>
</ds:datastoreItem>
</file>

<file path=customXml/itemProps2.xml><?xml version="1.0" encoding="utf-8"?>
<ds:datastoreItem xmlns:ds="http://schemas.openxmlformats.org/officeDocument/2006/customXml" ds:itemID="{185CD811-8A95-4254-B872-969914EB509D}"/>
</file>

<file path=customXml/itemProps3.xml><?xml version="1.0" encoding="utf-8"?>
<ds:datastoreItem xmlns:ds="http://schemas.openxmlformats.org/officeDocument/2006/customXml" ds:itemID="{8D570C0A-4754-4747-B57E-D39711108182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724c0a57-4981-4d1c-8f7a-17e33a23eff3}" enabled="0" method="" siteId="{724c0a57-4981-4d1c-8f7a-17e33a23eff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</TotalTime>
  <Words>1665</Words>
  <Application>Microsoft Office PowerPoint</Application>
  <PresentationFormat>A4 Paper (210x297 mm)</PresentationFormat>
  <Paragraphs>467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Johns</dc:creator>
  <cp:lastModifiedBy>R Dodge (Bodmin - Staff)</cp:lastModifiedBy>
  <cp:revision>60</cp:revision>
  <cp:lastPrinted>2025-10-08T08:13:06Z</cp:lastPrinted>
  <dcterms:created xsi:type="dcterms:W3CDTF">2022-09-05T10:33:00Z</dcterms:created>
  <dcterms:modified xsi:type="dcterms:W3CDTF">2025-10-08T08:13:26Z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0x0101001506DF566058BE49A76405DEC8E7F98A</vt:lpwstr>
  </property>
  <property fmtid="{D5CDD505-2E9C-101B-9397-08002B2CF9AE}" pid="3" name="MediaServiceImageTags">
    <vt:lpwstr/>
  </property>
</Properties>
</file>